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302" r:id="rId3"/>
    <p:sldId id="289" r:id="rId4"/>
    <p:sldId id="291" r:id="rId5"/>
    <p:sldId id="290" r:id="rId6"/>
    <p:sldId id="257" r:id="rId7"/>
    <p:sldId id="280" r:id="rId8"/>
    <p:sldId id="281" r:id="rId9"/>
    <p:sldId id="282" r:id="rId10"/>
    <p:sldId id="283" r:id="rId11"/>
    <p:sldId id="286" r:id="rId12"/>
    <p:sldId id="287" r:id="rId13"/>
    <p:sldId id="284" r:id="rId14"/>
    <p:sldId id="294" r:id="rId15"/>
    <p:sldId id="295" r:id="rId16"/>
    <p:sldId id="296" r:id="rId17"/>
    <p:sldId id="293" r:id="rId18"/>
    <p:sldId id="292" r:id="rId19"/>
    <p:sldId id="297" r:id="rId20"/>
    <p:sldId id="298" r:id="rId21"/>
    <p:sldId id="285" r:id="rId22"/>
    <p:sldId id="299" r:id="rId23"/>
    <p:sldId id="300" r:id="rId24"/>
    <p:sldId id="30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6A256-1A14-433A-94A6-7DC4F1C6903D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779D4-2056-4757-A264-872C65077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5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číslo snímku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EA0985-4B17-4742-9B5E-45E50396326C}" type="slidenum">
              <a:t>2</a:t>
            </a:fld>
            <a:endParaRPr lang="cs-CZ"/>
          </a:p>
        </p:txBody>
      </p:sp>
      <p:sp>
        <p:nvSpPr>
          <p:cNvPr id="2" name="Zástupný symbol pro obrázek snímku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Zástupný symbol pro poznámky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5769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6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656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27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09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9739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61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19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9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97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6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1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3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8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15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6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3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F45A-9742-430D-B922-7F0B2A6EFF8A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8DFBAE-55A9-4220-B497-F105FEE2F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5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gpt-2" TargetMode="External"/><Relationship Id="rId2" Type="http://schemas.openxmlformats.org/officeDocument/2006/relationships/hyperlink" Target="https://github.com/NVlabs/stylega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tej.racinsky" TargetMode="External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www.linkedin.com/in/matej-racinsky/" TargetMode="External"/><Relationship Id="rId4" Type="http://schemas.openxmlformats.org/officeDocument/2006/relationships/hyperlink" Target="https://github.com/racinmat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006D-0B21-4FB4-ADB5-9580EB2DB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Machine learning po domácku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34CDC0-C933-427F-9927-72D23E779B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Matěj Račinský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16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881B-8E23-44B5-9D6E-98315A5C6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Zajímavé modely se vším k dispozici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0D5E-48A1-4728-A401-3B63A4B9E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StyleGAN</a:t>
            </a:r>
            <a:r>
              <a:rPr lang="cs-CZ" dirty="0"/>
              <a:t> - generátor obličejů (lidských, ale jde přetrénovat na anime), </a:t>
            </a:r>
            <a:r>
              <a:rPr lang="cs-CZ" dirty="0" err="1"/>
              <a:t>Nvidia</a:t>
            </a:r>
            <a:endParaRPr lang="cs-CZ" dirty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</a:t>
            </a:r>
            <a:r>
              <a:rPr lang="cs-CZ" dirty="0" smtClean="0">
                <a:hlinkClick r:id="rId2"/>
              </a:rPr>
              <a:t>racinmat</a:t>
            </a:r>
            <a:r>
              <a:rPr lang="en-US" dirty="0" smtClean="0">
                <a:hlinkClick r:id="rId2"/>
              </a:rPr>
              <a:t>/</a:t>
            </a:r>
            <a:r>
              <a:rPr lang="en-US" dirty="0" err="1" smtClean="0">
                <a:hlinkClick r:id="rId2"/>
              </a:rPr>
              <a:t>stylegan</a:t>
            </a:r>
            <a:endParaRPr lang="cs-CZ" dirty="0"/>
          </a:p>
          <a:p>
            <a:r>
              <a:rPr lang="cs-CZ" dirty="0" smtClean="0"/>
              <a:t>GPT-2 </a:t>
            </a:r>
            <a:r>
              <a:rPr lang="cs-CZ" dirty="0"/>
              <a:t>– generátor textů – OpenAI, natrénované jen pro angličtinu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</a:t>
            </a:r>
            <a:r>
              <a:rPr lang="cs-CZ" dirty="0" smtClean="0">
                <a:hlinkClick r:id="rId3"/>
              </a:rPr>
              <a:t>racinmat</a:t>
            </a:r>
            <a:r>
              <a:rPr lang="en-US" dirty="0" smtClean="0">
                <a:hlinkClick r:id="rId3"/>
              </a:rPr>
              <a:t>/gpt-2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8832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1061-C0A5-488C-BF29-AF2CDB3D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Technologie na kterých to všechno „běhá“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34E97-1E30-41F2-992E-FFBC0EA1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OS: Nejčastější jsou Windows, Linux, MacOS</a:t>
            </a:r>
          </a:p>
          <a:p>
            <a:r>
              <a:rPr lang="cs-CZ" dirty="0"/>
              <a:t>MacOS a </a:t>
            </a:r>
            <a:r>
              <a:rPr lang="cs-CZ" dirty="0" err="1"/>
              <a:t>linux</a:t>
            </a:r>
            <a:r>
              <a:rPr lang="cs-CZ" dirty="0"/>
              <a:t>, </a:t>
            </a:r>
            <a:r>
              <a:rPr lang="cs-CZ" dirty="0" err="1"/>
              <a:t>unix</a:t>
            </a:r>
            <a:r>
              <a:rPr lang="cs-CZ" dirty="0"/>
              <a:t>, většinou stejná instalace</a:t>
            </a:r>
          </a:p>
          <a:p>
            <a:r>
              <a:rPr lang="cs-CZ" dirty="0"/>
              <a:t>Programovací jazyky: python, </a:t>
            </a:r>
            <a:r>
              <a:rPr lang="cs-CZ" dirty="0" err="1"/>
              <a:t>lua</a:t>
            </a:r>
            <a:r>
              <a:rPr lang="cs-CZ" dirty="0"/>
              <a:t>…</a:t>
            </a:r>
          </a:p>
          <a:p>
            <a:r>
              <a:rPr lang="cs-CZ" dirty="0"/>
              <a:t>Frameworky: </a:t>
            </a:r>
            <a:r>
              <a:rPr lang="cs-CZ" dirty="0" err="1"/>
              <a:t>tensorflow</a:t>
            </a:r>
            <a:r>
              <a:rPr lang="cs-CZ" dirty="0"/>
              <a:t>, </a:t>
            </a:r>
            <a:r>
              <a:rPr lang="cs-CZ" dirty="0" err="1"/>
              <a:t>pytorch</a:t>
            </a:r>
            <a:r>
              <a:rPr lang="cs-CZ" dirty="0"/>
              <a:t>…</a:t>
            </a:r>
          </a:p>
          <a:p>
            <a:r>
              <a:rPr lang="cs-CZ" dirty="0"/>
              <a:t>Nejčastěji: Python, </a:t>
            </a:r>
            <a:r>
              <a:rPr lang="cs-CZ" dirty="0" err="1"/>
              <a:t>Tensorflow</a:t>
            </a:r>
            <a:r>
              <a:rPr lang="cs-CZ" dirty="0"/>
              <a:t>, fungují na </a:t>
            </a:r>
            <a:r>
              <a:rPr lang="cs-CZ" dirty="0" err="1"/>
              <a:t>windows</a:t>
            </a:r>
            <a:r>
              <a:rPr lang="cs-CZ" dirty="0"/>
              <a:t> i </a:t>
            </a:r>
            <a:r>
              <a:rPr lang="cs-CZ" dirty="0" err="1"/>
              <a:t>linuxu</a:t>
            </a:r>
            <a:endParaRPr lang="cs-CZ" dirty="0"/>
          </a:p>
          <a:p>
            <a:r>
              <a:rPr lang="cs-CZ" dirty="0" err="1"/>
              <a:t>Docker</a:t>
            </a:r>
            <a:r>
              <a:rPr lang="cs-CZ" dirty="0"/>
              <a:t> – </a:t>
            </a:r>
            <a:r>
              <a:rPr lang="cs-CZ" dirty="0" err="1"/>
              <a:t>kontejnerovací</a:t>
            </a:r>
            <a:r>
              <a:rPr lang="cs-CZ" dirty="0"/>
              <a:t> platforma, </a:t>
            </a:r>
            <a:r>
              <a:rPr lang="cs-CZ" dirty="0" err="1"/>
              <a:t>plug‘n‘play</a:t>
            </a:r>
            <a:r>
              <a:rPr lang="cs-CZ" dirty="0"/>
              <a:t> mnoha </a:t>
            </a:r>
            <a:r>
              <a:rPr lang="cs-CZ" dirty="0" err="1"/>
              <a:t>zdrojáků</a:t>
            </a:r>
            <a:r>
              <a:rPr lang="cs-CZ" dirty="0"/>
              <a:t>, netřeba nic instalovat</a:t>
            </a:r>
          </a:p>
          <a:p>
            <a:pPr lvl="1"/>
            <a:r>
              <a:rPr lang="cs-CZ" dirty="0"/>
              <a:t>funguje na </a:t>
            </a:r>
            <a:r>
              <a:rPr lang="cs-CZ" dirty="0" err="1"/>
              <a:t>linuxu</a:t>
            </a:r>
            <a:r>
              <a:rPr lang="cs-CZ" dirty="0"/>
              <a:t>, macOS</a:t>
            </a:r>
          </a:p>
          <a:p>
            <a:pPr lvl="1"/>
            <a:r>
              <a:rPr lang="cs-CZ" dirty="0"/>
              <a:t> </a:t>
            </a:r>
            <a:r>
              <a:rPr lang="cs-CZ" dirty="0" err="1"/>
              <a:t>windows</a:t>
            </a:r>
            <a:r>
              <a:rPr lang="cs-CZ" dirty="0"/>
              <a:t> pouze </a:t>
            </a:r>
            <a:r>
              <a:rPr lang="cs-CZ" dirty="0" err="1"/>
              <a:t>Education</a:t>
            </a:r>
            <a:r>
              <a:rPr lang="cs-CZ" dirty="0"/>
              <a:t> či Professional, a bez GPU podpory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1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1061-C0A5-488C-BF29-AF2CDB3D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S čím budeme dělat my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34E97-1E30-41F2-992E-FFBC0EA1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Python</a:t>
            </a:r>
          </a:p>
          <a:p>
            <a:r>
              <a:rPr lang="cs-CZ" dirty="0" err="1"/>
              <a:t>Tensorflow</a:t>
            </a:r>
            <a:endParaRPr lang="cs-CZ" dirty="0"/>
          </a:p>
          <a:p>
            <a:r>
              <a:rPr lang="cs-CZ" dirty="0" err="1"/>
              <a:t>Docker</a:t>
            </a:r>
            <a:r>
              <a:rPr lang="cs-CZ" dirty="0"/>
              <a:t> </a:t>
            </a:r>
            <a:r>
              <a:rPr lang="cs-CZ" dirty="0" err="1"/>
              <a:t>voliteně</a:t>
            </a:r>
            <a:endParaRPr lang="cs-CZ" dirty="0"/>
          </a:p>
          <a:p>
            <a:r>
              <a:rPr lang="cs-CZ" dirty="0"/>
              <a:t>Všechny 3 OS (poradím s Windows, </a:t>
            </a:r>
            <a:r>
              <a:rPr lang="cs-CZ" dirty="0" err="1"/>
              <a:t>Ubuntu</a:t>
            </a:r>
            <a:r>
              <a:rPr lang="cs-CZ" dirty="0"/>
              <a:t> a </a:t>
            </a:r>
            <a:r>
              <a:rPr lang="cs-CZ" dirty="0" err="1"/>
              <a:t>Debianem</a:t>
            </a:r>
            <a:r>
              <a:rPr lang="cs-CZ" dirty="0"/>
              <a:t>)</a:t>
            </a:r>
          </a:p>
          <a:p>
            <a:r>
              <a:rPr lang="cs-CZ"/>
              <a:t>CUDA – pokud máte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1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DAE2-D5C1-4F47-9B75-041284AA9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StyleGAN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2750-CD85-4920-AE07-EF8759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Generátor obrázků</a:t>
            </a:r>
          </a:p>
          <a:p>
            <a:r>
              <a:rPr lang="cs-CZ" dirty="0" smtClean="0"/>
              <a:t>Původně fotky lidí</a:t>
            </a:r>
          </a:p>
          <a:p>
            <a:r>
              <a:rPr lang="cs-CZ" dirty="0" smtClean="0"/>
              <a:t>Pak natrénováno na anime slečny</a:t>
            </a:r>
          </a:p>
          <a:p>
            <a:r>
              <a:rPr lang="cs-CZ" dirty="0" smtClean="0"/>
              <a:t>Pak dotrénováno na konkrétní osobu</a:t>
            </a:r>
          </a:p>
          <a:p>
            <a:r>
              <a:rPr lang="cs-CZ" dirty="0" smtClean="0"/>
              <a:t>Generuje obrázky z pole čísel o délce 512=seed, zdroj entropie</a:t>
            </a:r>
          </a:p>
          <a:p>
            <a:r>
              <a:rPr lang="cs-CZ" dirty="0" smtClean="0"/>
              <a:t>Malý rozdíl v seedu=malý rozdíl v obrázcích-&gt;plynulé přechody, „morphingy“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24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StyleGAN - obrázky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63" y="2813541"/>
            <a:ext cx="4044460" cy="404446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222" y="2869222"/>
            <a:ext cx="3988777" cy="3988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9238"/>
            <a:ext cx="4158762" cy="415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2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StyleGAN - video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ircul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969479"/>
            <a:ext cx="4888523" cy="4888522"/>
          </a:xfrm>
        </p:spPr>
      </p:pic>
      <p:pic>
        <p:nvPicPr>
          <p:cNvPr id="6" name="circular_asuka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0" y="19304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3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StyleGAN – všechno špatně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46" y="2976563"/>
            <a:ext cx="3881437" cy="38814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91" y="3351701"/>
            <a:ext cx="3484685" cy="3484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StyleGAN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Lze natrénovat na vlastním datasetu</a:t>
            </a:r>
          </a:p>
          <a:p>
            <a:r>
              <a:rPr lang="cs-CZ" dirty="0" smtClean="0"/>
              <a:t>Potřebujete ořezané obrázky hlav</a:t>
            </a:r>
          </a:p>
          <a:p>
            <a:r>
              <a:rPr lang="cs-CZ" dirty="0" smtClean="0"/>
              <a:t>Zkoušel jsem na Nezuko</a:t>
            </a:r>
          </a:p>
          <a:p>
            <a:r>
              <a:rPr lang="cs-CZ" dirty="0" smtClean="0"/>
              <a:t>Bohužel mizerný detektor obličejů -&gt; nezdar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StyleGAN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Vygenerování pár obrázků</a:t>
            </a:r>
          </a:p>
          <a:p>
            <a:r>
              <a:rPr lang="cs-CZ" dirty="0" smtClean="0"/>
              <a:t>Vygenerování videa</a:t>
            </a:r>
          </a:p>
          <a:p>
            <a:r>
              <a:rPr lang="cs-CZ" dirty="0" smtClean="0"/>
              <a:t>Interaktivní manipulace s modelem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Obličeje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Danbooru a jiné weby – dobré zdroje datasetů</a:t>
            </a:r>
          </a:p>
          <a:p>
            <a:r>
              <a:rPr lang="cs-CZ" dirty="0" smtClean="0"/>
              <a:t>Stahnuto asi 6 GB Nezuko</a:t>
            </a:r>
          </a:p>
          <a:p>
            <a:r>
              <a:rPr lang="cs-CZ" dirty="0" smtClean="0"/>
              <a:t>Většina z toho porno</a:t>
            </a:r>
          </a:p>
          <a:p>
            <a:r>
              <a:rPr lang="cs-CZ" dirty="0" smtClean="0"/>
              <a:t>Automatické ořezání obličeje-&gt;detektory obličejů pro anime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2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5502FEA-35DE-4E36-B967-F19AFF585BC4}"/>
              </a:ext>
            </a:extLst>
          </p:cNvPr>
          <p:cNvSpPr txBox="1">
            <a:spLocks/>
          </p:cNvSpPr>
          <p:nvPr/>
        </p:nvSpPr>
        <p:spPr>
          <a:xfrm>
            <a:off x="2133184" y="609601"/>
            <a:ext cx="6348380" cy="1320800"/>
          </a:xfrm>
          <a:prstGeom prst="rect">
            <a:avLst/>
          </a:prstGeom>
        </p:spPr>
        <p:txBody>
          <a:bodyPr/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sz="3600" dirty="0">
                <a:solidFill>
                  <a:schemeClr val="tx1"/>
                </a:solidFill>
              </a:rPr>
              <a:t>Něco o mně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9B803F6-E34E-46E1-AD4E-E88C86A3E807}"/>
              </a:ext>
            </a:extLst>
          </p:cNvPr>
          <p:cNvSpPr txBox="1">
            <a:spLocks/>
          </p:cNvSpPr>
          <p:nvPr/>
        </p:nvSpPr>
        <p:spPr>
          <a:xfrm>
            <a:off x="2133184" y="1288415"/>
            <a:ext cx="6348381" cy="4752950"/>
          </a:xfrm>
          <a:prstGeom prst="rect">
            <a:avLst/>
          </a:prstGeom>
        </p:spPr>
        <p:txBody>
          <a:bodyPr/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Otaku</a:t>
            </a:r>
            <a:endParaRPr lang="cs-CZ" sz="1800" dirty="0"/>
          </a:p>
          <a:p>
            <a:r>
              <a:rPr lang="en-US" sz="1800" dirty="0" err="1"/>
              <a:t>datový</a:t>
            </a:r>
            <a:r>
              <a:rPr lang="en-US" sz="1800" dirty="0"/>
              <a:t> </a:t>
            </a:r>
            <a:r>
              <a:rPr lang="en-US" sz="1800" dirty="0" err="1"/>
              <a:t>vědec</a:t>
            </a:r>
            <a:r>
              <a:rPr lang="en-US" sz="1800" dirty="0"/>
              <a:t> (</a:t>
            </a:r>
            <a:r>
              <a:rPr lang="en-US" sz="1800" dirty="0" err="1"/>
              <a:t>občas</a:t>
            </a:r>
            <a:r>
              <a:rPr lang="en-US" sz="1800" dirty="0"/>
              <a:t> </a:t>
            </a:r>
            <a:r>
              <a:rPr lang="en-US" sz="1800" dirty="0" err="1"/>
              <a:t>datová</a:t>
            </a:r>
            <a:r>
              <a:rPr lang="en-US" sz="1800" dirty="0"/>
              <a:t> </a:t>
            </a:r>
            <a:r>
              <a:rPr lang="en-US" sz="1800" dirty="0" err="1"/>
              <a:t>uklízečka</a:t>
            </a:r>
            <a:r>
              <a:rPr lang="en-US" sz="1800" dirty="0"/>
              <a:t>)</a:t>
            </a:r>
            <a:endParaRPr lang="cs-CZ" sz="1800" dirty="0"/>
          </a:p>
          <a:p>
            <a:r>
              <a:rPr lang="cs-CZ" sz="1800" dirty="0" smtClean="0"/>
              <a:t>Researcher</a:t>
            </a:r>
            <a:endParaRPr lang="cs-CZ" sz="1800" dirty="0"/>
          </a:p>
          <a:p>
            <a:r>
              <a:rPr lang="cs-CZ" sz="1800" dirty="0"/>
              <a:t>Ing. z umělé inteligence FEL, ČVUT</a:t>
            </a: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https://www.facebook.com/matej.racinsky</a:t>
            </a:r>
            <a:endParaRPr lang="cs-CZ" sz="18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https://github.com/racinmat</a:t>
            </a:r>
            <a:endParaRPr lang="cs-CZ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https://www.linkedin.com/in/matej-racinsky/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57693FE-C13D-44AB-BD24-B5D3CA267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135" y="4196794"/>
            <a:ext cx="4444307" cy="2131994"/>
          </a:xfrm>
          <a:prstGeom prst="rect">
            <a:avLst/>
          </a:prstGeom>
        </p:spPr>
      </p:pic>
      <p:pic>
        <p:nvPicPr>
          <p:cNvPr id="2050" name="Picture 2" descr="Výsledek obrázku pro avast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47" b="24912"/>
          <a:stretch/>
        </p:blipFill>
        <p:spPr bwMode="auto">
          <a:xfrm>
            <a:off x="3865929" y="2141417"/>
            <a:ext cx="1110517" cy="36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41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Obličeje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78" y="0"/>
            <a:ext cx="2613928" cy="38686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3642"/>
            <a:ext cx="3924358" cy="3924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78" y="3182814"/>
            <a:ext cx="2601901" cy="3675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924357" cy="30421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769" y="2921791"/>
            <a:ext cx="2784231" cy="3936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05" y="0"/>
            <a:ext cx="4110053" cy="2907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05" y="2904174"/>
            <a:ext cx="2826685" cy="39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4A1-001B-4EF9-AD3D-6476289B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GPT-2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A3C74-981B-4AC4-A91C-F8943F376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Generátor textu</a:t>
            </a:r>
          </a:p>
          <a:p>
            <a:r>
              <a:rPr lang="cs-CZ" dirty="0" smtClean="0"/>
              <a:t>Zatím pouze angličtina</a:t>
            </a:r>
          </a:p>
          <a:p>
            <a:r>
              <a:rPr lang="cs-CZ" dirty="0" smtClean="0"/>
              <a:t>State of the art, někdy text nerozlišitelný od psaného člověkem</a:t>
            </a:r>
          </a:p>
          <a:p>
            <a:r>
              <a:rPr lang="cs-CZ" dirty="0" smtClean="0"/>
              <a:t>Natrénováno na narutovi, monogatari, overlordovi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9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98938"/>
            <a:ext cx="8596668" cy="574242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cs-CZ" dirty="0" smtClean="0"/>
              <a:t>Naruto „AI fanfikce“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 smtClean="0"/>
              <a:t>Sasuke</a:t>
            </a:r>
            <a:r>
              <a:rPr lang="en-US" dirty="0" smtClean="0"/>
              <a:t>…</a:t>
            </a:r>
            <a:endParaRPr lang="cs-CZ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I've </a:t>
            </a:r>
            <a:r>
              <a:rPr lang="en-US" dirty="0"/>
              <a:t>been waiting for you.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You </a:t>
            </a:r>
            <a:r>
              <a:rPr lang="en-US" dirty="0"/>
              <a:t>know how to use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the </a:t>
            </a:r>
            <a:r>
              <a:rPr lang="en-US" dirty="0"/>
              <a:t>Infinite Tsukuyomi to reform your body?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If </a:t>
            </a:r>
            <a:r>
              <a:rPr lang="en-US" dirty="0"/>
              <a:t>you don't mind being massages,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I've </a:t>
            </a:r>
            <a:r>
              <a:rPr lang="en-US" dirty="0"/>
              <a:t>got you a vibrator that brings a deep, sexy </a:t>
            </a:r>
            <a:r>
              <a:rPr lang="en-US" dirty="0" err="1"/>
              <a:t>titty</a:t>
            </a:r>
            <a:r>
              <a:rPr lang="en-US" dirty="0"/>
              <a:t> after sex.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Like </a:t>
            </a:r>
            <a:r>
              <a:rPr lang="en-US" dirty="0"/>
              <a:t>being sucked into a sex toy or something?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think I'd better get started soon.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Come </a:t>
            </a:r>
            <a:r>
              <a:rPr lang="en-US" dirty="0"/>
              <a:t>right up!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 smtClean="0"/>
              <a:t>Sasuke</a:t>
            </a:r>
            <a:r>
              <a:rPr lang="en-US" dirty="0"/>
              <a:t>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Damn </a:t>
            </a:r>
            <a:r>
              <a:rPr lang="en-US" dirty="0"/>
              <a:t>it. It's taking so long.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You </a:t>
            </a:r>
            <a:r>
              <a:rPr lang="en-US" dirty="0"/>
              <a:t>really suck at mischief…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Hey</a:t>
            </a:r>
            <a:r>
              <a:rPr lang="en-US" dirty="0"/>
              <a:t>, </a:t>
            </a:r>
            <a:r>
              <a:rPr lang="en-US" dirty="0" err="1"/>
              <a:t>Sasuke</a:t>
            </a:r>
            <a:r>
              <a:rPr lang="en-US" dirty="0"/>
              <a:t>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Come </a:t>
            </a:r>
            <a:r>
              <a:rPr lang="en-US" dirty="0"/>
              <a:t>on over here.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This </a:t>
            </a:r>
            <a:r>
              <a:rPr lang="en-US" dirty="0"/>
              <a:t>is for real, you bastard!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This </a:t>
            </a:r>
            <a:r>
              <a:rPr lang="en-US" dirty="0"/>
              <a:t>can't be…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It's </a:t>
            </a:r>
            <a:r>
              <a:rPr lang="en-US" dirty="0"/>
              <a:t>because you're so full of yourself!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thought I'd finish things off with a kiss,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but </a:t>
            </a:r>
            <a:r>
              <a:rPr lang="en-US" dirty="0"/>
              <a:t>I guess I couldn't betray my guard…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/>
              <a:t>This </a:t>
            </a:r>
            <a:r>
              <a:rPr lang="en-US" dirty="0"/>
              <a:t>is the last mission of my new team.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5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92369"/>
            <a:ext cx="8596668" cy="5548993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cs-CZ" dirty="0" smtClean="0"/>
              <a:t>Monogatari „AI fanfikce“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Together</a:t>
            </a:r>
            <a:r>
              <a:rPr lang="en-US" dirty="0"/>
              <a:t>, we're the Fire Sisters.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We're </a:t>
            </a:r>
            <a:r>
              <a:rPr lang="en-US" dirty="0"/>
              <a:t>the Fire Sisters!!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Looks </a:t>
            </a:r>
            <a:r>
              <a:rPr lang="en-US" dirty="0"/>
              <a:t>like </a:t>
            </a:r>
            <a:r>
              <a:rPr lang="en-US" dirty="0" err="1"/>
              <a:t>Tsukihi-chan's</a:t>
            </a:r>
            <a:r>
              <a:rPr lang="en-US" dirty="0"/>
              <a:t> doing well too.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did my best to pamper her,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but </a:t>
            </a:r>
            <a:r>
              <a:rPr lang="en-US" dirty="0"/>
              <a:t>our precious moment came to an end.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You're </a:t>
            </a:r>
            <a:r>
              <a:rPr lang="en-US" dirty="0"/>
              <a:t>a lesbian, so I wonder if our budding relationship is over.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Is </a:t>
            </a:r>
            <a:r>
              <a:rPr lang="en-US" dirty="0"/>
              <a:t>it really that important to you that you continue to be a lesbian?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promise you, if you keep being a lesbian,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I'll </a:t>
            </a:r>
            <a:r>
              <a:rPr lang="en-US" dirty="0"/>
              <a:t>keep being one too.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It's </a:t>
            </a:r>
            <a:r>
              <a:rPr lang="en-US" dirty="0"/>
              <a:t>not like I didn't warn you.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I'm </a:t>
            </a:r>
            <a:r>
              <a:rPr lang="en-US" dirty="0"/>
              <a:t>sure you did...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Turn </a:t>
            </a:r>
            <a:r>
              <a:rPr lang="en-US" dirty="0"/>
              <a:t>over.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I'd </a:t>
            </a:r>
            <a:r>
              <a:rPr lang="en-US" dirty="0"/>
              <a:t>like to have a rewrite of the text.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Should </a:t>
            </a:r>
            <a:r>
              <a:rPr lang="en-US" dirty="0"/>
              <a:t>I hand it over?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I'm </a:t>
            </a:r>
            <a:r>
              <a:rPr lang="en-US" dirty="0"/>
              <a:t>studying.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Want </a:t>
            </a:r>
            <a:r>
              <a:rPr lang="en-US" dirty="0"/>
              <a:t>me to practice?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Should </a:t>
            </a:r>
            <a:r>
              <a:rPr lang="en-US" dirty="0"/>
              <a:t>I send it to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ECK</a:t>
            </a:r>
            <a:r>
              <a:rPr lang="en-US" dirty="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This </a:t>
            </a:r>
            <a:r>
              <a:rPr lang="en-US" dirty="0"/>
              <a:t>should be good.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I </a:t>
            </a:r>
            <a:r>
              <a:rPr lang="en-US" dirty="0"/>
              <a:t>think I'm going to snatch it off your shoulders.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You're </a:t>
            </a:r>
            <a:r>
              <a:rPr lang="en-US" dirty="0"/>
              <a:t>so assertive.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How </a:t>
            </a:r>
            <a:r>
              <a:rPr lang="en-US" dirty="0"/>
              <a:t>well did you know that I knew?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You're </a:t>
            </a:r>
            <a:r>
              <a:rPr lang="en-US" dirty="0"/>
              <a:t>clearly suited for this sort of thing.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Not </a:t>
            </a:r>
            <a:r>
              <a:rPr lang="en-US" dirty="0"/>
              <a:t>to an athletic competition.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20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351693"/>
            <a:ext cx="8596668" cy="568967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cs-CZ" dirty="0" smtClean="0"/>
              <a:t>Overlord „AI fanfikce“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"</a:t>
            </a:r>
            <a:r>
              <a:rPr lang="en-US" dirty="0"/>
              <a:t>I am the strongest."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He had never lost in one hit. However, he knew that being able to fight on would allow him to surpass the mightiest Dragon in the vicinity.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He had never lost in a confrontation with a stranger.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His opponent was a monster with a pure body and fighting willfully, he walked like a middle-aged uncle.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There was no way he could beat his opponent. Even so, he had to be patient.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"My lord, the god of earth. Please, keep your will in me."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His will was overwhelming.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He could feel his fate was surrounding him for a brief moment.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This was not a chance for the life that he desperately wanted.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Ainz</a:t>
            </a:r>
            <a:r>
              <a:rPr lang="en-US" dirty="0"/>
              <a:t> pulled at his head.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What he saw was a giant sphere floating in the air.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How could such an illogical formation appear? He was not a Good Guardian. His real name was </a:t>
            </a:r>
            <a:r>
              <a:rPr lang="en-US" dirty="0" err="1"/>
              <a:t>Hilma</a:t>
            </a:r>
            <a:r>
              <a:rPr lang="en-US" dirty="0"/>
              <a:t>, pronounced </a:t>
            </a:r>
            <a:r>
              <a:rPr lang="en-US" dirty="0" err="1"/>
              <a:t>hILma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"!!"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32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Co nás čeká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Teoretický úvod</a:t>
            </a:r>
          </a:p>
          <a:p>
            <a:r>
              <a:rPr lang="cs-CZ" dirty="0" smtClean="0"/>
              <a:t>Generování obrázků anime slečen</a:t>
            </a:r>
          </a:p>
          <a:p>
            <a:pPr lvl="1"/>
            <a:r>
              <a:rPr lang="cs-CZ" dirty="0" smtClean="0"/>
              <a:t>obecně</a:t>
            </a:r>
          </a:p>
          <a:p>
            <a:pPr lvl="1"/>
            <a:r>
              <a:rPr lang="cs-CZ" dirty="0" smtClean="0"/>
              <a:t>Holo</a:t>
            </a:r>
          </a:p>
          <a:p>
            <a:pPr lvl="1"/>
            <a:r>
              <a:rPr lang="cs-CZ" dirty="0" smtClean="0"/>
              <a:t>Asuka</a:t>
            </a:r>
            <a:endParaRPr lang="cs-CZ" dirty="0" smtClean="0"/>
          </a:p>
          <a:p>
            <a:r>
              <a:rPr lang="cs-CZ" dirty="0" smtClean="0"/>
              <a:t>Generování textů</a:t>
            </a:r>
          </a:p>
          <a:p>
            <a:pPr lvl="1"/>
            <a:r>
              <a:rPr lang="cs-CZ" dirty="0" smtClean="0"/>
              <a:t>Dialogy z naruta</a:t>
            </a:r>
          </a:p>
          <a:p>
            <a:pPr lvl="1"/>
            <a:r>
              <a:rPr lang="cs-CZ" dirty="0" smtClean="0"/>
              <a:t>Dialogy z monogatari series</a:t>
            </a:r>
          </a:p>
          <a:p>
            <a:pPr lvl="1"/>
            <a:r>
              <a:rPr lang="cs-CZ" dirty="0" smtClean="0"/>
              <a:t>Úryvky z Overlorda</a:t>
            </a:r>
          </a:p>
          <a:p>
            <a:r>
              <a:rPr lang="cs-CZ" dirty="0" smtClean="0"/>
              <a:t>Všechno špatně – občas se něco nepovede</a:t>
            </a:r>
          </a:p>
        </p:txBody>
      </p:sp>
    </p:spTree>
    <p:extLst>
      <p:ext uri="{BB962C8B-B14F-4D97-AF65-F5344CB8AC3E}">
        <p14:creationId xmlns:p14="http://schemas.microsoft.com/office/powerpoint/2010/main" val="307277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Zporovoznění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Distribuce souborů flashkou</a:t>
            </a:r>
          </a:p>
          <a:p>
            <a:r>
              <a:rPr lang="cs-CZ" dirty="0" smtClean="0"/>
              <a:t>Instalace knihoven a zkusit spustit skripty na generování</a:t>
            </a:r>
            <a:endParaRPr lang="en-US" dirty="0"/>
          </a:p>
        </p:txBody>
      </p:sp>
      <p:pic>
        <p:nvPicPr>
          <p:cNvPr id="1026" name="Picture 2" descr="A 'we have that at home' meme commenting on the low quality of many of the 256px BigGAN sa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79" y="0"/>
            <a:ext cx="4997222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78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solidFill>
                  <a:schemeClr val="tx1"/>
                </a:solidFill>
              </a:rPr>
              <a:t>Kdo má jaké zkušenosti?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Kdo umí s CLI?</a:t>
            </a:r>
          </a:p>
          <a:p>
            <a:r>
              <a:rPr lang="cs-CZ" dirty="0" smtClean="0"/>
              <a:t>Kdo umí něco málo v pythonu?</a:t>
            </a:r>
          </a:p>
          <a:p>
            <a:r>
              <a:rPr lang="cs-CZ" dirty="0" smtClean="0"/>
              <a:t>Kdo už někdy dělal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94229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B1D1-A6FE-4308-B607-281B8040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Strojové učení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558F-25E1-4D25-82B5-311DFFC95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6881"/>
            <a:ext cx="8596668" cy="4334482"/>
          </a:xfrm>
        </p:spPr>
        <p:txBody>
          <a:bodyPr>
            <a:normAutofit/>
          </a:bodyPr>
          <a:lstStyle/>
          <a:p>
            <a:r>
              <a:rPr lang="cs-CZ" dirty="0"/>
              <a:t>Podlesní dobou největší „hit“ v umělé inteligenci. </a:t>
            </a:r>
          </a:p>
          <a:p>
            <a:r>
              <a:rPr lang="cs-CZ" dirty="0"/>
              <a:t>V rámci něj nejvíc „letí“ neuronové sítě.</a:t>
            </a:r>
          </a:p>
          <a:p>
            <a:r>
              <a:rPr lang="cs-CZ" dirty="0"/>
              <a:t>Obecně: Aproximace nějaké funkce.</a:t>
            </a:r>
          </a:p>
          <a:p>
            <a:r>
              <a:rPr lang="cs-CZ" dirty="0"/>
              <a:t>Většinovou následující scénář:</a:t>
            </a:r>
          </a:p>
          <a:p>
            <a:pPr lvl="1"/>
            <a:r>
              <a:rPr lang="cs-CZ" dirty="0"/>
              <a:t>Úloha, kterou chcete vyřešit (např. generování </a:t>
            </a:r>
            <a:r>
              <a:rPr lang="cs-CZ" dirty="0" err="1"/>
              <a:t>Narutových</a:t>
            </a:r>
            <a:r>
              <a:rPr lang="cs-CZ" dirty="0"/>
              <a:t> hlášek)</a:t>
            </a:r>
          </a:p>
          <a:p>
            <a:pPr lvl="1"/>
            <a:r>
              <a:rPr lang="cs-CZ" dirty="0"/>
              <a:t>Algoritmus/matematický model (např. neuronová síť, LSTM)</a:t>
            </a:r>
          </a:p>
          <a:p>
            <a:pPr lvl="1"/>
            <a:r>
              <a:rPr lang="cs-CZ" dirty="0"/>
              <a:t>Trénovací data, </a:t>
            </a:r>
            <a:r>
              <a:rPr lang="cs-CZ" dirty="0" err="1"/>
              <a:t>dataset</a:t>
            </a:r>
            <a:r>
              <a:rPr lang="cs-CZ" dirty="0"/>
              <a:t> (např. </a:t>
            </a:r>
            <a:r>
              <a:rPr lang="cs-CZ" dirty="0" err="1"/>
              <a:t>Narutovy</a:t>
            </a:r>
            <a:r>
              <a:rPr lang="cs-CZ" dirty="0"/>
              <a:t> hlášky z </a:t>
            </a:r>
            <a:r>
              <a:rPr lang="cs-CZ" dirty="0" err="1"/>
              <a:t>Shippudenu</a:t>
            </a:r>
            <a:r>
              <a:rPr lang="cs-CZ" dirty="0"/>
              <a:t>)</a:t>
            </a:r>
          </a:p>
          <a:p>
            <a:r>
              <a:rPr lang="cs-CZ" dirty="0"/>
              <a:t>Učení modelu/neuronové sítě = výpočetně náročný proces kdy počítač zpracovává trénovací data</a:t>
            </a:r>
          </a:p>
          <a:p>
            <a:r>
              <a:rPr lang="cs-CZ" dirty="0"/>
              <a:t>Neuronové sítě se mohou učit na CPU, nebo na GPU (</a:t>
            </a:r>
            <a:r>
              <a:rPr lang="cs-CZ" dirty="0" err="1"/>
              <a:t>Nvidia</a:t>
            </a:r>
            <a:r>
              <a:rPr lang="cs-CZ" dirty="0"/>
              <a:t>), což je rychlejší.</a:t>
            </a:r>
          </a:p>
          <a:p>
            <a:r>
              <a:rPr lang="cs-CZ" dirty="0"/>
              <a:t>Model se naučí generovat data podobná těm trénovacím</a:t>
            </a:r>
          </a:p>
          <a:p>
            <a:endParaRPr lang="cs-C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3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B1D1-A6FE-4308-B607-281B8040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Strojové učení – prostředí výzkumu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558F-25E1-4D25-82B5-311DFFC9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Vědci publikují nové objevy a experimenty</a:t>
            </a:r>
          </a:p>
          <a:p>
            <a:pPr lvl="1"/>
            <a:r>
              <a:rPr lang="cs-CZ" dirty="0"/>
              <a:t>Univerzity, výzkumná pracoviště, firmy, jednotlivci</a:t>
            </a:r>
          </a:p>
          <a:p>
            <a:r>
              <a:rPr lang="cs-CZ" dirty="0"/>
              <a:t>Ve vědě je podstatná opakovatelnost</a:t>
            </a:r>
          </a:p>
          <a:p>
            <a:r>
              <a:rPr lang="cs-CZ" dirty="0"/>
              <a:t>Často zveřejní</a:t>
            </a:r>
          </a:p>
          <a:p>
            <a:pPr lvl="1"/>
            <a:r>
              <a:rPr lang="cs-CZ" dirty="0"/>
              <a:t>Vědecký článek (</a:t>
            </a:r>
            <a:r>
              <a:rPr lang="cs-CZ" dirty="0" err="1"/>
              <a:t>paper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Zdrojové kódy na naučení neuronové sítě</a:t>
            </a:r>
          </a:p>
          <a:p>
            <a:pPr lvl="1"/>
            <a:r>
              <a:rPr lang="cs-CZ" dirty="0"/>
              <a:t>Trénovací data nebo naučenou neuronovou síť (naučená síť je lepší)</a:t>
            </a:r>
          </a:p>
          <a:p>
            <a:r>
              <a:rPr lang="cs-CZ" dirty="0"/>
              <a:t>Ne vždy zveřejní vše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1561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B1D1-A6FE-4308-B607-281B8040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Co k vyzkoušení doma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558F-25E1-4D25-82B5-311DFFC95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Potřebujete zdrojové kódy (</a:t>
            </a:r>
            <a:r>
              <a:rPr lang="cs-CZ" dirty="0" err="1"/>
              <a:t>reimplementovat</a:t>
            </a:r>
            <a:r>
              <a:rPr lang="cs-CZ" dirty="0"/>
              <a:t> článek je na dlouho)</a:t>
            </a:r>
          </a:p>
          <a:p>
            <a:r>
              <a:rPr lang="cs-CZ" dirty="0"/>
              <a:t>Většinou potřebujete naučenou síť</a:t>
            </a:r>
          </a:p>
          <a:p>
            <a:pPr lvl="1"/>
            <a:r>
              <a:rPr lang="cs-CZ" dirty="0"/>
              <a:t>Učení sítě „od nuly“ je časově náročné </a:t>
            </a:r>
          </a:p>
          <a:p>
            <a:pPr lvl="1"/>
            <a:r>
              <a:rPr lang="cs-CZ" dirty="0"/>
              <a:t>např. dny až týdny na 8 GPU</a:t>
            </a:r>
          </a:p>
          <a:p>
            <a:r>
              <a:rPr lang="cs-CZ" dirty="0"/>
              <a:t>Většinou vše potřebné na </a:t>
            </a:r>
            <a:r>
              <a:rPr lang="cs-CZ" dirty="0" err="1"/>
              <a:t>githubu</a:t>
            </a:r>
            <a:endParaRPr lang="cs-CZ" dirty="0"/>
          </a:p>
          <a:p>
            <a:pPr lvl="1"/>
            <a:r>
              <a:rPr lang="cs-CZ" dirty="0"/>
              <a:t>Úložiště zdrojových kódů open-source projektů</a:t>
            </a:r>
          </a:p>
          <a:p>
            <a:pPr lvl="1"/>
            <a:r>
              <a:rPr lang="cs-CZ" dirty="0"/>
              <a:t>mnohdy i zdrojové kódy k vědeckým článkům</a:t>
            </a:r>
          </a:p>
          <a:p>
            <a:r>
              <a:rPr lang="cs-CZ" dirty="0" err="1"/>
              <a:t>Googlit</a:t>
            </a:r>
            <a:r>
              <a:rPr lang="cs-CZ" dirty="0"/>
              <a:t>, </a:t>
            </a:r>
            <a:r>
              <a:rPr lang="cs-CZ" dirty="0" err="1"/>
              <a:t>googlit</a:t>
            </a:r>
            <a:r>
              <a:rPr lang="cs-CZ" dirty="0"/>
              <a:t>, </a:t>
            </a:r>
            <a:r>
              <a:rPr lang="cs-CZ" dirty="0" err="1"/>
              <a:t>googlit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BFD11-C105-4ECC-A462-EFC6CFCB0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t="4975" r="1511" b="4036"/>
          <a:stretch/>
        </p:blipFill>
        <p:spPr bwMode="auto">
          <a:xfrm>
            <a:off x="6362991" y="2543042"/>
            <a:ext cx="5822022" cy="431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36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0DE9-52B5-44F5-BF17-7FD621B1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Transfer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8F223-834B-4DAD-B473-EA2C08A0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zdrojové kódy a naučenou síť.</a:t>
            </a:r>
          </a:p>
          <a:p>
            <a:r>
              <a:rPr lang="cs-CZ" dirty="0"/>
              <a:t>Můžeme „dotrénovat“ síť na našich datech.</a:t>
            </a:r>
          </a:p>
          <a:p>
            <a:r>
              <a:rPr lang="cs-CZ" dirty="0"/>
              <a:t>To je časově mnohem méně náročné.</a:t>
            </a:r>
          </a:p>
          <a:p>
            <a:r>
              <a:rPr lang="cs-CZ" dirty="0"/>
              <a:t>Např. pár hodin místo pár dnů.</a:t>
            </a:r>
          </a:p>
          <a:p>
            <a:r>
              <a:rPr lang="cs-CZ" dirty="0"/>
              <a:t>NN se učí parametry, ty jsou na začátku náhodné.</a:t>
            </a:r>
          </a:p>
          <a:p>
            <a:r>
              <a:rPr lang="cs-CZ" dirty="0"/>
              <a:t>Použitím naučené sítě ušetříme čas.</a:t>
            </a:r>
          </a:p>
          <a:p>
            <a:r>
              <a:rPr lang="cs-CZ" dirty="0"/>
              <a:t>Odlišnější naše trénovací data od původního </a:t>
            </a:r>
            <a:r>
              <a:rPr lang="cs-CZ" dirty="0" err="1"/>
              <a:t>datasetu</a:t>
            </a:r>
            <a:r>
              <a:rPr lang="cs-CZ" dirty="0"/>
              <a:t> =&gt; delší doba trénování</a:t>
            </a:r>
          </a:p>
          <a:p>
            <a:r>
              <a:rPr lang="cs-CZ" dirty="0"/>
              <a:t>Bohatší, rozmanitější </a:t>
            </a:r>
            <a:r>
              <a:rPr lang="cs-CZ" dirty="0" err="1"/>
              <a:t>dataset</a:t>
            </a:r>
            <a:r>
              <a:rPr lang="cs-CZ" dirty="0"/>
              <a:t> =&gt; delší doba trénování</a:t>
            </a:r>
          </a:p>
          <a:p>
            <a:r>
              <a:rPr lang="cs-CZ" dirty="0"/>
              <a:t>Větší data (rozlišení fotky atd.) =&gt; delší doba trénování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5ADCC-AF66-4C65-A73F-60360F2E7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0"/>
            <a:ext cx="4876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99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627</TotalTime>
  <Words>1181</Words>
  <Application>Microsoft Office PowerPoint</Application>
  <PresentationFormat>Widescreen</PresentationFormat>
  <Paragraphs>178</Paragraphs>
  <Slides>24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Trebuchet MS</vt:lpstr>
      <vt:lpstr>Wingdings 3</vt:lpstr>
      <vt:lpstr>Facet</vt:lpstr>
      <vt:lpstr>Machine learning po domácku</vt:lpstr>
      <vt:lpstr>PowerPoint Presentation</vt:lpstr>
      <vt:lpstr>Co nás čeká</vt:lpstr>
      <vt:lpstr>Zporovoznění</vt:lpstr>
      <vt:lpstr>Kdo má jaké zkušenosti?</vt:lpstr>
      <vt:lpstr>Strojové učení</vt:lpstr>
      <vt:lpstr>Strojové učení – prostředí výzkumu</vt:lpstr>
      <vt:lpstr>Co k vyzkoušení doma</vt:lpstr>
      <vt:lpstr>Transfer learning</vt:lpstr>
      <vt:lpstr>Zajímavé modely se vším k dispozici</vt:lpstr>
      <vt:lpstr>Technologie na kterých to všechno „běhá“</vt:lpstr>
      <vt:lpstr>S čím budeme dělat my</vt:lpstr>
      <vt:lpstr>StyleGAN</vt:lpstr>
      <vt:lpstr>StyleGAN - obrázky</vt:lpstr>
      <vt:lpstr>StyleGAN - video</vt:lpstr>
      <vt:lpstr>StyleGAN – všechno špatně</vt:lpstr>
      <vt:lpstr>StyleGAN</vt:lpstr>
      <vt:lpstr>StyleGAN</vt:lpstr>
      <vt:lpstr>Obličeje</vt:lpstr>
      <vt:lpstr>Obličeje</vt:lpstr>
      <vt:lpstr>GPT-2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na herním PC</dc:title>
  <dc:creator>Matej Racinsky</dc:creator>
  <cp:lastModifiedBy>Račinský Matěj</cp:lastModifiedBy>
  <cp:revision>34</cp:revision>
  <dcterms:created xsi:type="dcterms:W3CDTF">2019-09-29T13:33:31Z</dcterms:created>
  <dcterms:modified xsi:type="dcterms:W3CDTF">2019-10-26T08:20:00Z</dcterms:modified>
</cp:coreProperties>
</file>